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300" r:id="rId3"/>
    <p:sldId id="286" r:id="rId4"/>
    <p:sldId id="302" r:id="rId5"/>
    <p:sldId id="284" r:id="rId6"/>
    <p:sldId id="287" r:id="rId7"/>
    <p:sldId id="303" r:id="rId8"/>
    <p:sldId id="304" r:id="rId9"/>
    <p:sldId id="294" r:id="rId10"/>
    <p:sldId id="296" r:id="rId11"/>
    <p:sldId id="279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16.08.2022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16.08.2022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16.08.2022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16.08.2022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16.08.2022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16.08.2022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16.08.2022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16.08.2022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16.08.2022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16.08.2022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16.08.2022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16.08.2022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.png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allart.kz/wp-content/uploads/2017/05/%D1%84%D0%BE%D0%BD-%D0%B4%D0%BB%D1%8F-%D0%B3%D1%80%D0%B0%D0%BC%D0%B0%D0%BE%D1%82%D1%8B-%D0%B1%D0%BB%D0%B0%D0%B3%D0%BE%D0%B4%D0%B0%D1%80%D1%81%D1%82%D0%B2%D0%B5%D0%BD%D0%BD%D0%BE%D0%B3%D0%BE-%D0%BF%D0%B8%D1%81%D1%8C%D0%BC%D0%B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7" name="Заголовок 16"/>
          <p:cNvSpPr>
            <a:spLocks noGrp="1"/>
          </p:cNvSpPr>
          <p:nvPr>
            <p:ph type="ctrTitle"/>
          </p:nvPr>
        </p:nvSpPr>
        <p:spPr>
          <a:xfrm>
            <a:off x="395536" y="2276872"/>
            <a:ext cx="8424936" cy="1470025"/>
          </a:xfrm>
        </p:spPr>
        <p:txBody>
          <a:bodyPr>
            <a:normAutofit fontScale="90000"/>
          </a:bodyPr>
          <a:lstStyle/>
          <a:p>
            <a:pPr lvl="0"/>
            <a:r>
              <a:rPr lang="ru-RU" sz="36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/>
              <a:t> </a:t>
            </a:r>
            <a:r>
              <a:rPr lang="ru-RU" sz="2800" dirty="0" err="1" smtClean="0"/>
              <a:t>«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Қостанай облысы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шағын саяхат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құралының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тұсаукесері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9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/>
              <a:t/>
            </a:r>
            <a:br>
              <a:rPr lang="ru-RU" b="1" dirty="0" smtClean="0"/>
            </a:b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1547664" y="476672"/>
            <a:ext cx="64807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20481" name="Rectangle 1"/>
          <p:cNvSpPr>
            <a:spLocks noChangeArrowheads="1"/>
          </p:cNvSpPr>
          <p:nvPr/>
        </p:nvSpPr>
        <p:spPr bwMode="auto">
          <a:xfrm>
            <a:off x="1115616" y="404664"/>
            <a:ext cx="7056784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kk-KZ" sz="14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Қостанай облысы әкімдігі білім басқармасының </a:t>
            </a:r>
            <a:endParaRPr lang="ru-RU" sz="1400" b="1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kk-KZ" sz="14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“Қостанай қаласы білім бөлімінің № 69 бөбекжай-бақшасы" КМҚК</a:t>
            </a:r>
            <a:endParaRPr lang="ru-RU" sz="1400" b="1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4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КГКП «Ясли-сад № 69 отдела образования города </a:t>
            </a:r>
            <a:r>
              <a:rPr lang="ru-RU" sz="1400" b="1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Костаная</a:t>
            </a:r>
            <a:r>
              <a:rPr lang="ru-RU" sz="14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» </a:t>
            </a:r>
          </a:p>
          <a:p>
            <a:pPr algn="ctr"/>
            <a:r>
              <a:rPr lang="ru-RU" sz="14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       Управления образования </a:t>
            </a:r>
            <a:r>
              <a:rPr lang="ru-RU" sz="1400" b="1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акимата</a:t>
            </a:r>
            <a:r>
              <a:rPr lang="ru-RU" sz="14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Костанайской</a:t>
            </a:r>
            <a:r>
              <a:rPr lang="ru-RU" sz="14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области</a:t>
            </a:r>
            <a:endParaRPr lang="ru-RU" sz="1400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одзаголовок 6"/>
          <p:cNvSpPr>
            <a:spLocks noGrp="1"/>
          </p:cNvSpPr>
          <p:nvPr>
            <p:ph type="subTitle" idx="1"/>
          </p:nvPr>
        </p:nvSpPr>
        <p:spPr>
          <a:xfrm>
            <a:off x="5580112" y="5301208"/>
            <a:ext cx="3056384" cy="766936"/>
          </a:xfrm>
        </p:spPr>
        <p:txBody>
          <a:bodyPr>
            <a:normAutofit/>
          </a:bodyPr>
          <a:lstStyle/>
          <a:p>
            <a:r>
              <a:rPr lang="ru-RU" sz="2000" b="1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Редикульцева</a:t>
            </a:r>
            <a:r>
              <a:rPr lang="ru-RU" sz="20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Ю.В.</a:t>
            </a:r>
          </a:p>
          <a:p>
            <a:r>
              <a:rPr lang="ru-RU" sz="2000" b="1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Бекмухамбетова</a:t>
            </a:r>
            <a:r>
              <a:rPr lang="ru-RU" sz="20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Ж.К.</a:t>
            </a:r>
            <a:endParaRPr lang="ru-RU" sz="2000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allart.kz/wp-content/uploads/2017/05/%D1%84%D0%BE%D0%BD-%D0%B4%D0%BB%D1%8F-%D0%B3%D1%80%D0%B0%D0%BC%D0%B0%D0%BE%D1%82%D1%8B-%D0%B1%D0%BB%D0%B0%D0%B3%D0%BE%D0%B4%D0%B0%D1%80%D1%81%D1%82%D0%B2%D0%B5%D0%BD%D0%BD%D0%BE%D0%B3%D0%BE-%D0%BF%D0%B8%D1%81%D1%8C%D0%BC%D0%B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268760"/>
            <a:ext cx="8136904" cy="4392488"/>
          </a:xfrm>
        </p:spPr>
        <p:txBody>
          <a:bodyPr anchor="ctr">
            <a:normAutofit/>
          </a:bodyPr>
          <a:lstStyle/>
          <a:p>
            <a:pPr>
              <a:buNone/>
            </a:pPr>
            <a:r>
              <a:rPr lang="ru-RU" sz="3600" dirty="0" smtClean="0"/>
              <a:t> </a:t>
            </a:r>
            <a:r>
              <a:rPr lang="ru-RU" sz="3600" dirty="0" smtClean="0"/>
              <a:t> 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Отан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ұғымы адам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тұратын жердің: ауылдың, қаланың немесе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облыстың тарихын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білуден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басталады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Ол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туған жерінің тарихын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құрметтеуі және білуі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тиіс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Өзінің тарихи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өткенін білу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ғана бізге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дәстүрлер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мен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адами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құндылықтарды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Отанға деген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сүйіспеншілікті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мейірімділік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пен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әділдікті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жақынына деген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құрметті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үлкендерге деген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құрметті нығайта алады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Отан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Отан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... осы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сөздердің тамырында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бәріне жақын бейнелер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ана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әке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ата-аналар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жаңа адамға өмір сыйлайтындар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allart.kz/wp-content/uploads/2017/05/%D1%84%D0%BE%D0%BD-%D0%B4%D0%BB%D1%8F-%D0%B3%D1%80%D0%B0%D0%BC%D0%B0%D0%BE%D1%82%D1%8B-%D0%B1%D0%BB%D0%B0%D0%B3%D0%BE%D0%B4%D0%B0%D1%80%D1%81%D1%82%D0%B2%D0%B5%D0%BD%D0%BD%D0%BE%D0%B3%D0%BE-%D0%BF%D0%B8%D1%81%D1%8C%D0%BC%D0%B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9552" y="1340768"/>
            <a:ext cx="8136904" cy="4392488"/>
          </a:xfrm>
        </p:spPr>
        <p:txBody>
          <a:bodyPr anchor="ctr">
            <a:normAutofit/>
          </a:bodyPr>
          <a:lstStyle/>
          <a:p>
            <a:pPr>
              <a:buNone/>
            </a:pPr>
            <a:r>
              <a:rPr lang="ru-RU" sz="3600" dirty="0" smtClean="0"/>
              <a:t>   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Киелі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сөзі қасиетті дегенді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білдіреді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«Қазақстанның жалпыұлттық киелі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объектілері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кешендері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деп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ерекше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қастерленетін табиғи 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ландшафт пен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мәдени мұра ескерткіштері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зайырлы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және ғибадат сәулеті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кесенелер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сондай-ақ Қазақстан халқының жадында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мәңгілік құндылығы 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бар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тарихи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және саяси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оқиғалармен байланысты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орындар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түсініледі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. </a:t>
            </a:r>
            <a:endParaRPr lang="ru-RU" sz="2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http://allart.kz/wp-content/uploads/2017/05/%D1%84%D0%BE%D0%BD-%D0%B4%D0%BB%D1%8F-%D0%B3%D1%80%D0%B0%D0%BC%D0%B0%D0%BE%D1%82%D1%8B-%D0%B1%D0%BB%D0%B0%D0%B3%D0%BE%D0%B4%D0%B0%D1%80%D1%81%D1%82%D0%B2%D0%B5%D0%BD%D0%BD%D0%BE%D0%B3%D0%BE-%D0%BF%D0%B8%D1%81%D1%8C%D0%BC%D0%B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1916832"/>
            <a:ext cx="8373616" cy="4536504"/>
          </a:xfrm>
        </p:spPr>
        <p:txBody>
          <a:bodyPr anchor="ctr">
            <a:noAutofit/>
          </a:bodyPr>
          <a:lstStyle/>
          <a:p>
            <a:pPr algn="just">
              <a:buNone/>
            </a:pP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әдістемелік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құрал алғашқы пәндер, туған өлкенің алғашқы оқиғалары, адамның тарихи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даму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барысына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әсері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Қостанай облысының тарихымен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және атақты адамдарымен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танысу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туралы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тарихи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материалдарды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қолданудан тұрады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Патриотизм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мектеп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жасына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дейінгі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баланың алдында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не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көретініне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не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таң қалдыратынына және оның жанына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не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әсер ететініне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таңданудан басталады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Ол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әлі күнге дейін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көптеген әсерлерді терең түсінбесе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де,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балалық шақтан өтіп кетсе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де,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олар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патриот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тұлғасын қалыптастыруда үлкен рөл атқарады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kk-KZ" sz="26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Выноска со стрелкой вниз 4"/>
          <p:cNvSpPr/>
          <p:nvPr/>
        </p:nvSpPr>
        <p:spPr>
          <a:xfrm>
            <a:off x="2627784" y="404664"/>
            <a:ext cx="3600400" cy="1368152"/>
          </a:xfrm>
          <a:prstGeom prst="downArrowCallout">
            <a:avLst>
              <a:gd name="adj1" fmla="val 25000"/>
              <a:gd name="adj2" fmla="val 32330"/>
              <a:gd name="adj3" fmla="val 24084"/>
              <a:gd name="adj4" fmla="val 66809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Өзектілігі</a:t>
            </a:r>
            <a:endParaRPr lang="ru-RU" sz="28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2" descr="http://allart.kz/wp-content/uploads/2017/05/%D1%84%D0%BE%D0%BD-%D0%B4%D0%BB%D1%8F-%D0%B3%D1%80%D0%B0%D0%BC%D0%B0%D0%BE%D1%82%D1%8B-%D0%B1%D0%BB%D0%B0%D0%B3%D0%BE%D0%B4%D0%B0%D1%80%D1%81%D1%82%D0%B2%D0%B5%D0%BD%D0%BD%D0%BE%D0%B3%D0%BE-%D0%BF%D0%B8%D1%81%D1%8C%D0%BC%D0%B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67544" y="1772816"/>
            <a:ext cx="3970784" cy="4353347"/>
          </a:xfrm>
        </p:spPr>
        <p:txBody>
          <a:bodyPr anchor="ctr">
            <a:normAutofit/>
          </a:bodyPr>
          <a:lstStyle/>
          <a:p>
            <a:pPr algn="ctr">
              <a:buNone/>
            </a:pP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Қостанай облысының-туған өлкесінің киелі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географиясымен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танысу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процесінде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мектеп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жасына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дейінгі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ересек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балалардың қарапайым тарихи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білім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алу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мүмкіндігі болып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табылады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Содержимое 15"/>
          <p:cNvSpPr>
            <a:spLocks noGrp="1"/>
          </p:cNvSpPr>
          <p:nvPr>
            <p:ph sz="half" idx="2"/>
          </p:nvPr>
        </p:nvSpPr>
        <p:spPr>
          <a:xfrm>
            <a:off x="4716016" y="1988841"/>
            <a:ext cx="3888432" cy="4032448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туған өлкенің тарихы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мәдениетін зерттеу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арқылы патриоттық сезімді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дамыту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 </a:t>
            </a:r>
            <a:endParaRPr lang="ru-RU" sz="2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Выноска со стрелкой вниз 13"/>
          <p:cNvSpPr/>
          <p:nvPr/>
        </p:nvSpPr>
        <p:spPr>
          <a:xfrm>
            <a:off x="467544" y="404664"/>
            <a:ext cx="3384376" cy="1296144"/>
          </a:xfrm>
          <a:prstGeom prst="downArrowCallout">
            <a:avLst>
              <a:gd name="adj1" fmla="val 25000"/>
              <a:gd name="adj2" fmla="val 32330"/>
              <a:gd name="adj3" fmla="val 24084"/>
              <a:gd name="adj4" fmla="val 66809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Жаңалық</a:t>
            </a:r>
            <a:endParaRPr lang="ru-RU" sz="28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Выноска со стрелкой вниз 16"/>
          <p:cNvSpPr/>
          <p:nvPr/>
        </p:nvSpPr>
        <p:spPr>
          <a:xfrm>
            <a:off x="5220072" y="404664"/>
            <a:ext cx="3240360" cy="1224136"/>
          </a:xfrm>
          <a:prstGeom prst="downArrowCallout">
            <a:avLst>
              <a:gd name="adj1" fmla="val 25000"/>
              <a:gd name="adj2" fmla="val 32330"/>
              <a:gd name="adj3" fmla="val 24084"/>
              <a:gd name="adj4" fmla="val 66809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Мақсаты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8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allart.kz/wp-content/uploads/2017/05/%D1%84%D0%BE%D0%BD-%D0%B4%D0%BB%D1%8F-%D0%B3%D1%80%D0%B0%D0%BC%D0%B0%D0%BE%D1%82%D1%8B-%D0%B1%D0%BB%D0%B0%D0%B3%D0%BE%D0%B4%D0%B0%D1%80%D1%81%D1%82%D0%B2%D0%B5%D0%BD%D0%BD%D0%BE%D0%B3%D0%BE-%D0%BF%D0%B8%D1%81%D1%8C%D0%BC%D0%B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400600"/>
          </a:xfrm>
        </p:spPr>
        <p:txBody>
          <a:bodyPr anchor="t">
            <a:normAutofit lnSpcReduction="10000"/>
          </a:bodyPr>
          <a:lstStyle/>
          <a:p>
            <a:pPr lvl="0">
              <a:buFont typeface="Wingdings" pitchFamily="2" charset="2"/>
              <a:buChar char="v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тарих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ұғымымен таныстыру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зерттеу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өткен оқиғалар туралы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әңгіме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); </a:t>
            </a:r>
          </a:p>
          <a:p>
            <a:pPr lvl="0">
              <a:buFont typeface="Wingdings" pitchFamily="2" charset="2"/>
              <a:buChar char="v"/>
            </a:pP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барлық халықтардың өткені және бәрі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бар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екенін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түсінуді дамыту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олар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оны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білгісі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келеді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; </a:t>
            </a:r>
          </a:p>
          <a:p>
            <a:pPr lvl="0">
              <a:buFont typeface="Wingdings" pitchFamily="2" charset="2"/>
              <a:buChar char="v"/>
            </a:pP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бастапқы тақырыптар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мен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алғашқы әдістер туралы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түсінік қалыптастыру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тарихи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даму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барысына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адамның әсері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lvl="0">
              <a:buFont typeface="Wingdings" pitchFamily="2" charset="2"/>
              <a:buChar char="v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Туған өлке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Қостанай облысының тарихымен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таныстыру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; </a:t>
            </a:r>
          </a:p>
          <a:p>
            <a:pPr lvl="0">
              <a:buFont typeface="Wingdings" pitchFamily="2" charset="2"/>
              <a:buChar char="v"/>
            </a:pP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Қазақстан Республикасы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үшін Қостанай облысының маңыздылығы туралы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түсінік қалыптастыру.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lvl="0">
              <a:buFont typeface="Wingdings" pitchFamily="2" charset="2"/>
              <a:buChar char="v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Қазақстанның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«100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жаңа есім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жобасына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енген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адамдармен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таныстыру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; </a:t>
            </a:r>
          </a:p>
          <a:p>
            <a:pPr lvl="0">
              <a:buFont typeface="Wingdings" pitchFamily="2" charset="2"/>
              <a:buChar char="v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үлгі болған адамдар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үшін мақтаныш сезімін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тәрбиелеу өз ісіне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берілгендік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lvl="0">
              <a:buFont typeface="Wingdings" pitchFamily="2" charset="2"/>
              <a:buChar char="v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ежелгі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ескерткіштермен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таныстыру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lvl="0">
              <a:buFont typeface="Wingdings" pitchFamily="2" charset="2"/>
              <a:buChar char="v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қарым-қатынас қабілеттерін, қабылдау қабілеттерін дамыту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тарихи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мәліметтер.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lvl="0">
              <a:buNone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sp>
        <p:nvSpPr>
          <p:cNvPr id="6" name="Выноска со стрелкой вниз 5"/>
          <p:cNvSpPr/>
          <p:nvPr/>
        </p:nvSpPr>
        <p:spPr>
          <a:xfrm>
            <a:off x="3131840" y="260648"/>
            <a:ext cx="3168352" cy="1008112"/>
          </a:xfrm>
          <a:prstGeom prst="downArrowCallout">
            <a:avLst>
              <a:gd name="adj1" fmla="val 25000"/>
              <a:gd name="adj2" fmla="val 32330"/>
              <a:gd name="adj3" fmla="val 24084"/>
              <a:gd name="adj4" fmla="val 66809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Міндеттері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8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allart.kz/wp-content/uploads/2017/05/%D1%84%D0%BE%D0%BD-%D0%B4%D0%BB%D1%8F-%D0%B3%D1%80%D0%B0%D0%BC%D0%B0%D0%BE%D1%82%D1%8B-%D0%B1%D0%BB%D0%B0%D0%B3%D0%BE%D0%B4%D0%B0%D1%80%D1%81%D1%82%D0%B2%D0%B5%D0%BD%D0%BD%D0%BE%D0%B3%D0%BE-%D0%BF%D0%B8%D1%81%D1%8C%D0%BC%D0%B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11560" y="1844824"/>
            <a:ext cx="8075240" cy="3888432"/>
          </a:xfrm>
        </p:spPr>
        <p:txBody>
          <a:bodyPr anchor="ctr">
            <a:normAutofit fontScale="62500" lnSpcReduction="20000"/>
          </a:bodyPr>
          <a:lstStyle/>
          <a:p>
            <a:pPr algn="just">
              <a:buFont typeface="Wingdings" pitchFamily="2" charset="2"/>
              <a:buChar char="v"/>
            </a:pPr>
            <a:endParaRPr lang="ru-RU" sz="26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v"/>
            </a:pPr>
            <a:r>
              <a:rPr lang="ru-RU" sz="3800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3800" dirty="0" err="1" smtClean="0">
                <a:latin typeface="Times New Roman" pitchFamily="18" charset="0"/>
                <a:cs typeface="Times New Roman" pitchFamily="18" charset="0"/>
              </a:rPr>
              <a:t>Позитивті</a:t>
            </a:r>
            <a:r>
              <a:rPr lang="ru-RU" sz="3800" dirty="0" smtClean="0">
                <a:latin typeface="Times New Roman" pitchFamily="18" charset="0"/>
                <a:cs typeface="Times New Roman" pitchFamily="18" charset="0"/>
              </a:rPr>
              <a:t> центризм» (осы </a:t>
            </a:r>
            <a:r>
              <a:rPr lang="ru-RU" sz="3800" dirty="0" err="1" smtClean="0">
                <a:latin typeface="Times New Roman" pitchFamily="18" charset="0"/>
                <a:cs typeface="Times New Roman" pitchFamily="18" charset="0"/>
              </a:rPr>
              <a:t>жастағы </a:t>
            </a:r>
            <a:r>
              <a:rPr lang="ru-RU" sz="3800" dirty="0" smtClean="0">
                <a:latin typeface="Times New Roman" pitchFamily="18" charset="0"/>
                <a:cs typeface="Times New Roman" pitchFamily="18" charset="0"/>
              </a:rPr>
              <a:t>бала </a:t>
            </a:r>
            <a:r>
              <a:rPr lang="ru-RU" sz="3800" dirty="0" err="1" smtClean="0">
                <a:latin typeface="Times New Roman" pitchFamily="18" charset="0"/>
                <a:cs typeface="Times New Roman" pitchFamily="18" charset="0"/>
              </a:rPr>
              <a:t>үшін ең маңызды білімді</a:t>
            </a:r>
            <a:r>
              <a:rPr lang="ru-RU" sz="3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800" dirty="0" err="1" smtClean="0">
                <a:latin typeface="Times New Roman" pitchFamily="18" charset="0"/>
                <a:cs typeface="Times New Roman" pitchFamily="18" charset="0"/>
              </a:rPr>
              <a:t>таңдау</a:t>
            </a:r>
            <a:r>
              <a:rPr lang="ru-RU" sz="3800" dirty="0" smtClean="0"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pPr>
              <a:buFont typeface="Wingdings" pitchFamily="2" charset="2"/>
              <a:buChar char="v"/>
            </a:pPr>
            <a:r>
              <a:rPr lang="ru-RU" sz="3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800" dirty="0" err="1" smtClean="0">
                <a:latin typeface="Times New Roman" pitchFamily="18" charset="0"/>
                <a:cs typeface="Times New Roman" pitchFamily="18" charset="0"/>
              </a:rPr>
              <a:t>Педагогикалық процестің үздіксіздігі </a:t>
            </a:r>
            <a:r>
              <a:rPr lang="ru-RU" sz="3800" dirty="0" smtClean="0">
                <a:latin typeface="Times New Roman" pitchFamily="18" charset="0"/>
                <a:cs typeface="Times New Roman" pitchFamily="18" charset="0"/>
              </a:rPr>
              <a:t>мен </a:t>
            </a:r>
            <a:r>
              <a:rPr lang="ru-RU" sz="3800" dirty="0" err="1" smtClean="0">
                <a:latin typeface="Times New Roman" pitchFamily="18" charset="0"/>
                <a:cs typeface="Times New Roman" pitchFamily="18" charset="0"/>
              </a:rPr>
              <a:t>сабақтастығы</a:t>
            </a:r>
            <a:r>
              <a:rPr lang="ru-RU" sz="3800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>
              <a:buFont typeface="Wingdings" pitchFamily="2" charset="2"/>
              <a:buChar char="v"/>
            </a:pPr>
            <a:r>
              <a:rPr lang="ru-RU" sz="3800" dirty="0" err="1" smtClean="0">
                <a:latin typeface="Times New Roman" pitchFamily="18" charset="0"/>
                <a:cs typeface="Times New Roman" pitchFamily="18" charset="0"/>
              </a:rPr>
              <a:t>Әр балаға сараланған көзқарас, оның психологиялық ерекшеліктерін</a:t>
            </a:r>
            <a:r>
              <a:rPr lang="ru-RU" sz="38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800" dirty="0" err="1" smtClean="0">
                <a:latin typeface="Times New Roman" pitchFamily="18" charset="0"/>
                <a:cs typeface="Times New Roman" pitchFamily="18" charset="0"/>
              </a:rPr>
              <a:t>мүмкіндіктері </a:t>
            </a:r>
            <a:r>
              <a:rPr lang="ru-RU" sz="3800" dirty="0" smtClean="0">
                <a:latin typeface="Times New Roman" pitchFamily="18" charset="0"/>
                <a:cs typeface="Times New Roman" pitchFamily="18" charset="0"/>
              </a:rPr>
              <a:t>мен </a:t>
            </a:r>
            <a:r>
              <a:rPr lang="ru-RU" sz="3800" dirty="0" err="1" smtClean="0">
                <a:latin typeface="Times New Roman" pitchFamily="18" charset="0"/>
                <a:cs typeface="Times New Roman" pitchFamily="18" charset="0"/>
              </a:rPr>
              <a:t>мүдделерін барынша</a:t>
            </a:r>
            <a:r>
              <a:rPr lang="ru-RU" sz="3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800" dirty="0" err="1" smtClean="0">
                <a:latin typeface="Times New Roman" pitchFamily="18" charset="0"/>
                <a:cs typeface="Times New Roman" pitchFamily="18" charset="0"/>
              </a:rPr>
              <a:t>ескеру</a:t>
            </a:r>
            <a:r>
              <a:rPr lang="ru-RU" sz="38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buFont typeface="Wingdings" pitchFamily="2" charset="2"/>
              <a:buChar char="v"/>
            </a:pPr>
            <a:r>
              <a:rPr lang="ru-RU" sz="3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800" dirty="0" err="1" smtClean="0">
                <a:latin typeface="Times New Roman" pitchFamily="18" charset="0"/>
                <a:cs typeface="Times New Roman" pitchFamily="18" charset="0"/>
              </a:rPr>
              <a:t>Әр түрлі іс-шаралардың ұтымды үйлесімі, зияткерлік</a:t>
            </a:r>
            <a:r>
              <a:rPr lang="ru-RU" sz="38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800" dirty="0" err="1" smtClean="0">
                <a:latin typeface="Times New Roman" pitchFamily="18" charset="0"/>
                <a:cs typeface="Times New Roman" pitchFamily="18" charset="0"/>
              </a:rPr>
              <a:t>эмоционалды</a:t>
            </a:r>
            <a:r>
              <a:rPr lang="ru-RU" sz="3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800" dirty="0" err="1" smtClean="0">
                <a:latin typeface="Times New Roman" pitchFamily="18" charset="0"/>
                <a:cs typeface="Times New Roman" pitchFamily="18" charset="0"/>
              </a:rPr>
              <a:t>және қозғалыс жүктемелерінің жасына</a:t>
            </a:r>
            <a:r>
              <a:rPr lang="ru-RU" sz="3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800" dirty="0" err="1" smtClean="0">
                <a:latin typeface="Times New Roman" pitchFamily="18" charset="0"/>
                <a:cs typeface="Times New Roman" pitchFamily="18" charset="0"/>
              </a:rPr>
              <a:t>сәйкес тепе-теңдігі.</a:t>
            </a:r>
            <a:endParaRPr lang="ru-RU" sz="3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v"/>
            </a:pPr>
            <a:endParaRPr lang="ru-RU" dirty="0"/>
          </a:p>
        </p:txBody>
      </p:sp>
      <p:sp>
        <p:nvSpPr>
          <p:cNvPr id="6" name="Выноска со стрелкой вниз 5"/>
          <p:cNvSpPr/>
          <p:nvPr/>
        </p:nvSpPr>
        <p:spPr>
          <a:xfrm>
            <a:off x="3059832" y="404664"/>
            <a:ext cx="3168352" cy="1008112"/>
          </a:xfrm>
          <a:prstGeom prst="downArrowCallout">
            <a:avLst>
              <a:gd name="adj1" fmla="val 25000"/>
              <a:gd name="adj2" fmla="val 32330"/>
              <a:gd name="adj3" fmla="val 24084"/>
              <a:gd name="adj4" fmla="val 66809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Принциптері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8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allart.kz/wp-content/uploads/2017/05/%D1%84%D0%BE%D0%BD-%D0%B4%D0%BB%D1%8F-%D0%B3%D1%80%D0%B0%D0%BC%D0%B0%D0%BE%D1%82%D1%8B-%D0%B1%D0%BB%D0%B0%D0%B3%D0%BE%D0%B4%D0%B0%D1%80%D1%81%D1%82%D0%B2%D0%B5%D0%BD%D0%BD%D0%BE%D0%B3%D0%BE-%D0%BF%D0%B8%D1%81%D1%8C%D0%BC%D0%B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24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Содержимое 14"/>
          <p:cNvSpPr>
            <a:spLocks noGrp="1"/>
          </p:cNvSpPr>
          <p:nvPr>
            <p:ph sz="half" idx="2"/>
          </p:nvPr>
        </p:nvSpPr>
        <p:spPr>
          <a:xfrm>
            <a:off x="4355976" y="260648"/>
            <a:ext cx="4464496" cy="6408712"/>
          </a:xfrm>
        </p:spPr>
        <p:txBody>
          <a:bodyPr anchor="t">
            <a:noAutofit/>
          </a:bodyPr>
          <a:lstStyle/>
          <a:p>
            <a:pPr lvl="0">
              <a:buNone/>
            </a:pP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Күнтізбелік-тақырыптық жоспарлау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және конспектілер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жинағы.</a:t>
            </a:r>
            <a:endParaRPr lang="ru-RU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Танымдық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сабақтар, ақыл-ойды белсендіретін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балалардың қызметі, туған өлкенің киелі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орындарымен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таныстыру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жұмыстар түрін жүргізуші болып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табылады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Осы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мақсатта пайдаланылған ойындар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ТРИЗ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технологиясы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іздеу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сипатындағы сұрақтар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Танымдық әңгіме балаларға ақпарат беруде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маңызды болды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әсіресе тарихи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сипатта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Мектеп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жасына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дейінгі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балаларға тән екенін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ескере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отырып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көрнекі-бейнелі ойлау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оқу құралы көрнекі материалдармен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бірге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суреттер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иллюстрациялар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слайдтар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схемалар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сондай-ақ ескі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тұрмыстық заттар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</p:txBody>
      </p:sp>
      <p:pic>
        <p:nvPicPr>
          <p:cNvPr id="9" name="Рисунок 8" descr="C:\Users\user\Desktop\5X7ft-vinyl-backdrop-photography-font-b-background-b-font-font-b-rainbow-b-font-bokeh-backdrop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836712"/>
            <a:ext cx="3888432" cy="54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Рисунок 9" descr="http://tajynsha2.troo.kz/wp-content/uploads/sites/11/2019/01/ruhani2.pn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19672" y="2564904"/>
            <a:ext cx="1440160" cy="720080"/>
          </a:xfrm>
          <a:prstGeom prst="round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Рисунок 10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907704" y="4581128"/>
            <a:ext cx="1224136" cy="136019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Рисунок 11" descr="http://www.playcast.ru/uploads/2018/03/16/24860528.pn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83568" y="4581128"/>
            <a:ext cx="936104" cy="13041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Рисунок 12" descr="http://www.playcast.ru/uploads/2018/01/02/24290144.png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275856" y="4581128"/>
            <a:ext cx="936104" cy="1373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649" name="Rectangle 1"/>
          <p:cNvSpPr>
            <a:spLocks noChangeArrowheads="1"/>
          </p:cNvSpPr>
          <p:nvPr/>
        </p:nvSpPr>
        <p:spPr bwMode="auto">
          <a:xfrm>
            <a:off x="899592" y="3356992"/>
            <a:ext cx="2964273" cy="5078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9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Календарно-тематическое</a:t>
            </a:r>
            <a:r>
              <a:rPr kumimoji="0" lang="ru-RU" sz="900" b="1" i="0" u="none" strike="noStrike" cap="none" normalizeH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планирование,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900" b="1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Сборник конспектов</a:t>
            </a:r>
            <a:endParaRPr kumimoji="0" lang="ru-RU" sz="9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900" b="1" dirty="0" smtClean="0">
                <a:solidFill>
                  <a:srgbClr val="002060"/>
                </a:solidFill>
                <a:ea typeface="Times New Roman" pitchFamily="18" charset="0"/>
                <a:cs typeface="Times New Roman" pitchFamily="18" charset="0"/>
              </a:rPr>
              <a:t>«</a:t>
            </a:r>
            <a:r>
              <a:rPr lang="ru-RU" sz="900" b="1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Маленькие путешествия по </a:t>
            </a:r>
            <a:r>
              <a:rPr lang="ru-RU" sz="900" b="1" dirty="0" err="1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Костанайской</a:t>
            </a:r>
            <a:r>
              <a:rPr lang="ru-RU" sz="900" b="1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области</a:t>
            </a:r>
            <a:r>
              <a:rPr lang="ru-RU" sz="900" b="1" dirty="0" smtClean="0">
                <a:solidFill>
                  <a:srgbClr val="002060"/>
                </a:solidFill>
                <a:ea typeface="Times New Roman" pitchFamily="18" charset="0"/>
                <a:cs typeface="Times New Roman" pitchFamily="18" charset="0"/>
              </a:rPr>
              <a:t>»</a:t>
            </a:r>
            <a:endParaRPr lang="ru-RU" sz="900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allart.kz/wp-content/uploads/2017/05/%D1%84%D0%BE%D0%BD-%D0%B4%D0%BB%D1%8F-%D0%B3%D1%80%D0%B0%D0%BC%D0%B0%D0%BE%D1%82%D1%8B-%D0%B1%D0%BB%D0%B0%D0%B3%D0%BE%D0%B4%D0%B0%D1%80%D1%81%D1%82%D0%B2%D0%B5%D0%BD%D0%BD%D0%BE%D0%B3%D0%BE-%D0%BF%D0%B8%D1%81%D1%8C%D0%BC%D0%B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pPr algn="ctr">
              <a:buNone/>
            </a:pP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24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Содержимое 15"/>
          <p:cNvSpPr>
            <a:spLocks noGrp="1"/>
          </p:cNvSpPr>
          <p:nvPr>
            <p:ph sz="half" idx="2"/>
          </p:nvPr>
        </p:nvSpPr>
        <p:spPr>
          <a:xfrm>
            <a:off x="4788024" y="1772816"/>
            <a:ext cx="3826768" cy="2592287"/>
          </a:xfrm>
        </p:spPr>
        <p:txBody>
          <a:bodyPr anchor="t">
            <a:normAutofit fontScale="92500" lnSpcReduction="20000"/>
          </a:bodyPr>
          <a:lstStyle/>
          <a:p>
            <a:pPr>
              <a:buNone/>
            </a:pPr>
            <a:r>
              <a:rPr lang="kk-KZ" sz="2000" b="1" dirty="0" smtClean="0"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ru-RU" sz="2200" b="1" dirty="0" err="1" smtClean="0">
                <a:latin typeface="Times New Roman" pitchFamily="18" charset="0"/>
                <a:cs typeface="Times New Roman" pitchFamily="18" charset="0"/>
              </a:rPr>
              <a:t>Жұмыс дәптерінде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тақырыптар бойынша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дидактикалық материалдар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бар,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дәптерде шартты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белгілер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бар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және мектеп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жасына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дейінгі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балаларға тапсырмаларды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орындауға көмектеседі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ctr"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endParaRPr lang="ru-RU" dirty="0"/>
          </a:p>
        </p:txBody>
      </p:sp>
      <p:pic>
        <p:nvPicPr>
          <p:cNvPr id="9" name="Рисунок 8" descr="C:\Users\user\Desktop\5X7ft-vinyl-backdrop-photography-font-b-background-b-font-font-b-rainbow-b-font-bokeh-backdrop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692696"/>
            <a:ext cx="3960440" cy="54970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Рисунок 9" descr="http://tajynsha2.troo.kz/wp-content/uploads/sites/11/2019/01/ruhani2.pn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63688" y="2420888"/>
            <a:ext cx="1440160" cy="720080"/>
          </a:xfrm>
          <a:prstGeom prst="round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Рисунок 10" descr="http://www.playcast.ru/uploads/2018/03/16/24860528.pn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9552" y="4653136"/>
            <a:ext cx="936104" cy="13041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Рисунок 11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835696" y="4581128"/>
            <a:ext cx="1224136" cy="136019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3" name="Рисунок 12" descr="http://www.playcast.ru/uploads/2018/01/02/24290144.png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347864" y="4581128"/>
            <a:ext cx="936104" cy="1373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4454019" y="59323"/>
            <a:ext cx="235962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899592" y="3212976"/>
            <a:ext cx="33123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900" b="1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Рабочая тетрадь 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900" b="1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«Маленькие путешествия по </a:t>
            </a:r>
            <a:r>
              <a:rPr lang="ru-RU" sz="900" b="1" dirty="0" err="1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Костанайской</a:t>
            </a:r>
            <a:r>
              <a:rPr lang="ru-RU" sz="900" b="1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области» </a:t>
            </a:r>
            <a:endParaRPr lang="ru-RU" sz="9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allart.kz/wp-content/uploads/2017/05/%D1%84%D0%BE%D0%BD-%D0%B4%D0%BB%D1%8F-%D0%B3%D1%80%D0%B0%D0%BC%D0%B0%D0%BE%D1%82%D1%8B-%D0%B1%D0%BB%D0%B0%D0%B3%D0%BE%D0%B4%D0%B0%D1%80%D1%81%D1%82%D0%B2%D0%B5%D0%BD%D0%BD%D0%BE%D0%B3%D0%BE-%D0%BF%D0%B8%D1%81%D1%8C%D0%BC%D0%B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24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Содержимое 14"/>
          <p:cNvSpPr>
            <a:spLocks noGrp="1"/>
          </p:cNvSpPr>
          <p:nvPr>
            <p:ph sz="half" idx="2"/>
          </p:nvPr>
        </p:nvSpPr>
        <p:spPr>
          <a:xfrm>
            <a:off x="4860032" y="620688"/>
            <a:ext cx="3822576" cy="5256584"/>
          </a:xfrm>
        </p:spPr>
        <p:txBody>
          <a:bodyPr anchor="t">
            <a:normAutofit/>
          </a:bodyPr>
          <a:lstStyle/>
          <a:p>
            <a:pPr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Әр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тақырыпқа арналған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альбомда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екі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бет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беріледі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Бірінші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бет-бұл картаның суреті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ауданның Елтаңбасы және фотосуреттер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арналған объектінің мектеп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жасына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дейінгі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балаларға көрсету үшін.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Екінші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бетте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педагогқа арналған, нысана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жөнінде деректі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материал.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Сондай-ақ альбомды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балаларға өз бетінше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қарауға ұсынуға болады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Әр сабақ альбоммен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жұмыс кезеңі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бар «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Альбомды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қарау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»</a:t>
            </a:r>
            <a:endParaRPr lang="ru-RU" sz="2000" dirty="0"/>
          </a:p>
        </p:txBody>
      </p:sp>
      <p:pic>
        <p:nvPicPr>
          <p:cNvPr id="9" name="Рисунок 8" descr="C:\Users\user\Desktop\5X7ft-vinyl-backdrop-photography-font-b-background-b-font-font-b-rainbow-b-font-bokeh-backdrop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548680"/>
            <a:ext cx="4176464" cy="5641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Рисунок 9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51720" y="4509120"/>
            <a:ext cx="1224136" cy="136019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Рисунок 10" descr="http://www.playcast.ru/uploads/2018/03/16/24860528.pn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27584" y="4509120"/>
            <a:ext cx="936104" cy="13041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Рисунок 11" descr="http://www.playcast.ru/uploads/2018/01/02/24290144.pn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419872" y="4437112"/>
            <a:ext cx="936104" cy="1373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697" name="Rectangle 1"/>
          <p:cNvSpPr>
            <a:spLocks noChangeArrowheads="1"/>
          </p:cNvSpPr>
          <p:nvPr/>
        </p:nvSpPr>
        <p:spPr bwMode="auto">
          <a:xfrm>
            <a:off x="971600" y="3284984"/>
            <a:ext cx="334802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9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Альбом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9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«Маленькие путешествия по </a:t>
            </a:r>
            <a:r>
              <a:rPr kumimoji="0" lang="ru-RU" sz="900" b="1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Костанайской</a:t>
            </a:r>
            <a:r>
              <a:rPr kumimoji="0" lang="ru-RU" sz="9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области»</a:t>
            </a:r>
            <a:endParaRPr kumimoji="0" lang="ru-R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3" name="Рисунок 12" descr="http://tajynsha2.troo.kz/wp-content/uploads/sites/11/2019/01/ruhani2.png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907704" y="2348880"/>
            <a:ext cx="1440160" cy="720080"/>
          </a:xfrm>
          <a:prstGeom prst="round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allart.kz/wp-content/uploads/2017/05/%D1%84%D0%BE%D0%BD-%D0%B4%D0%BB%D1%8F-%D0%B3%D1%80%D0%B0%D0%BC%D0%B0%D0%BE%D1%82%D1%8B-%D0%B1%D0%BB%D0%B0%D0%B3%D0%BE%D0%B4%D0%B0%D1%80%D1%81%D1%82%D0%B2%D0%B5%D0%BD%D0%BD%D0%BE%D0%B3%D0%BE-%D0%BF%D0%B8%D1%81%D1%8C%D0%BC%D0%B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11560" y="1772816"/>
            <a:ext cx="7992888" cy="331236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x-none" sz="260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800" dirty="0" smtClean="0"/>
              <a:t> 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Осы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әдістемелік құралды енгізу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бір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мезгілде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бірнеше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дереккөздермен 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(карта,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иллюстрациялар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жұмыс дәптері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жұмыс істеуге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өз халқының мәдени мұрасын зерттеуде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өлкетану материалдарын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қолдануға, тарихи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ескерткіштермен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және біздің өлкеміздің атақты адамдарымен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таныстыруға мүмкіндік береді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buNone/>
            </a:pPr>
            <a:endParaRPr lang="ru-RU" sz="33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1797</TotalTime>
  <Words>619</Words>
  <Application>Microsoft Office PowerPoint</Application>
  <PresentationFormat>Экран (4:3)</PresentationFormat>
  <Paragraphs>48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  «Қостанай облысы бойынша шағын саяхат»  құралының тұсаукесері    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Детский проект «Этот город твой и мой»</dc:title>
  <dc:creator>USer</dc:creator>
  <cp:lastModifiedBy>USer</cp:lastModifiedBy>
  <cp:revision>148</cp:revision>
  <dcterms:created xsi:type="dcterms:W3CDTF">2018-10-22T17:51:24Z</dcterms:created>
  <dcterms:modified xsi:type="dcterms:W3CDTF">2022-08-16T06:16:33Z</dcterms:modified>
</cp:coreProperties>
</file>